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48" r:id="rId2"/>
  </p:sldMasterIdLst>
  <p:notesMasterIdLst>
    <p:notesMasterId r:id="rId19"/>
  </p:notesMasterIdLst>
  <p:sldIdLst>
    <p:sldId id="257" r:id="rId3"/>
    <p:sldId id="696" r:id="rId4"/>
    <p:sldId id="695" r:id="rId5"/>
    <p:sldId id="258" r:id="rId6"/>
    <p:sldId id="703" r:id="rId7"/>
    <p:sldId id="704" r:id="rId8"/>
    <p:sldId id="702" r:id="rId9"/>
    <p:sldId id="706" r:id="rId10"/>
    <p:sldId id="705" r:id="rId11"/>
    <p:sldId id="697" r:id="rId12"/>
    <p:sldId id="700" r:id="rId13"/>
    <p:sldId id="701" r:id="rId14"/>
    <p:sldId id="698" r:id="rId15"/>
    <p:sldId id="692" r:id="rId16"/>
    <p:sldId id="699" r:id="rId17"/>
    <p:sldId id="707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CC94AF-0828-F9D1-545B-869DB800B405}" name="Pui Ling Fung" initials="PLF" userId="S::55148095@ad.mmu.ac.uk::9d9dbece-4787-423c-ac12-e1c0874da4e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81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9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A7C2-E174-4EF9-8816-28E12D8DA99B}" type="datetimeFigureOut">
              <a:rPr lang="en-GB" smtClean="0"/>
              <a:t>17/09/2024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188F0-69F7-412D-9E5E-6D1F83E1F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1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98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82C71-0182-FAFC-D582-1C00106E7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3BD3F8-C7F5-21D2-D9AE-96F6D5323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BB7579-F1DE-6C89-48B6-39CFC912CD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1F4AF-4554-EF08-4EA3-EC51038CB9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835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D0B12-FD8A-12FA-1A21-90EC10F44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79E3DC-BC2B-C23B-22D4-9E7263024B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2DBE80-8519-A741-45D4-7ABD4BC2AD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A725F-935A-7926-FCF4-550F591166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497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43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433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32083-75F2-FAD9-423C-6F6A7B5E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5042C6-7DA1-4440-A08B-81E26A6E8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38BB0E-6F3B-57D7-CE9A-1424A256E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ED07-491A-9BB0-01DF-3A1E99B659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496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207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546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the information record and transit to different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2F540C-FA25-4BB4-9F92-D3B71416A6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30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F979C-A20A-18AF-085F-E8E0BBBA0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EC6BD8-B24A-7B07-192E-F3E727F76C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E6C48A-DFE6-DBF1-BDE8-FC403E62AF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BF653-A54B-3968-B72D-7CBBF5DB39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849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F979C-A20A-18AF-085F-E8E0BBBA0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EC6BD8-B24A-7B07-192E-F3E727F76C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E6C48A-DFE6-DBF1-BDE8-FC403E62AF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BF653-A54B-3968-B72D-7CBBF5DB39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63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84110-CBA9-FBFC-F332-12FDA566F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7171E2-2D49-0D5C-6499-CDD344F8FB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9C1039-EC7C-4406-69D1-40EEF2BD8D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3051E-EEF0-E259-C3B1-A296FB2B31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722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84110-CBA9-FBFC-F332-12FDA566F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7171E2-2D49-0D5C-6499-CDD344F8FB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9C1039-EC7C-4406-69D1-40EEF2BD8D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3051E-EEF0-E259-C3B1-A296FB2B31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50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D0B12-FD8A-12FA-1A21-90EC10F44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79E3DC-BC2B-C23B-22D4-9E7263024B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2DBE80-8519-A741-45D4-7ABD4BC2AD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A725F-935A-7926-FCF4-550F591166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255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504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88BA4-5ADD-9B3F-6FEB-84B0E5C2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17/09/2024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33D4F9-7E0B-84B0-0971-547575D73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5BA19-D976-483D-6358-A5BA90EB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35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3BF7-151C-3B8B-3134-824987C2E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632247-2CE1-05F0-B391-FAA6EBE4C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FBE97-B992-AF7B-47D0-58CA746EC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4157-FB0D-41C2-A485-F36A2B3B6304}" type="datetimeFigureOut">
              <a:rPr lang="en-GB" smtClean="0"/>
              <a:t>17/09/2024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EA5A3-4B90-EB3D-31DC-860F9229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3556D-C9A7-C441-2D00-6F99A95BB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010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5179-6DE8-B2F3-691D-2FCEAAF52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E386-FD81-A2BB-B4B0-51462566E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33FA-22C3-42BB-3D8B-286F95D0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81025-0901-836E-9907-A0FEEC5B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790-036C-877F-276A-36F3BA8B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1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45179-6DE8-B2F3-691D-2FCEAAF52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E386-FD81-A2BB-B4B0-51462566E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333FA-22C3-42BB-3D8B-286F95D0B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81025-0901-836E-9907-A0FEEC5B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790-036C-877F-276A-36F3BA8B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08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D2B35-9774-7719-727F-785F28BA3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4EAA2-1437-7F0A-8F90-07D18975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CDA31A-78DF-6196-492E-439BA0135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2CBEE8-3025-CF5E-FB13-96F5470B5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3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25C80A-4EC6-9D29-9981-B5077B40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CA5D-BA82-704C-ABAD-01073EBD9A3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A4F1E1-BC77-06C5-6CE9-25C39272F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C1C66F-C269-E0E0-8CDC-3338154A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4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E4D6E-9BFF-5C5E-8874-04294081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DF44-25B9-776A-2205-FA0C3A43A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1982-6AB0-181A-0ADE-A90983402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94157-FB0D-41C2-A485-F36A2B3B6304}" type="datetimeFigureOut">
              <a:rPr lang="en-GB" smtClean="0"/>
              <a:t>17/09/2024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4380D-902C-FFFC-31E3-95412D302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7F95-F62E-7309-D1E7-F5E40D961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70CC-7CE3-4F0C-BF3E-00F22C8BCF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4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9" r:id="rId3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7D14FD-A193-3CFB-A6F7-83153BF2A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50A19-5689-18A6-83C6-F62CF2282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C6B2B-6087-6B3D-FE08-A393400F72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4CA5D-BA82-704C-ABAD-01073EBD9A3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E501-FA7E-47A4-F417-1C0901C9A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3F58B-7D78-6CCD-EF5E-27D60E631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EE52-8371-2B40-98C1-27FE5890E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4B710F1-CB76-C540-8825-26E1AC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pic>
        <p:nvPicPr>
          <p:cNvPr id="11" name="Picture 10" descr="Manchester_Met_University_Horizonal_black_logo.png">
            <a:extLst>
              <a:ext uri="{FF2B5EF4-FFF2-40B4-BE49-F238E27FC236}">
                <a16:creationId xmlns:a16="http://schemas.microsoft.com/office/drawing/2014/main" id="{C726D5B6-1DA4-AA4E-B9D6-B060D6D8DA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511" y="328695"/>
            <a:ext cx="1739274" cy="6650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2B98C3-22A6-47C1-9FED-C4BBE72E6B38}"/>
              </a:ext>
            </a:extLst>
          </p:cNvPr>
          <p:cNvSpPr txBox="1"/>
          <p:nvPr/>
        </p:nvSpPr>
        <p:spPr>
          <a:xfrm>
            <a:off x="791933" y="2208480"/>
            <a:ext cx="10423089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I-Can-Do Service </a:t>
            </a: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volunteering for people with dementia </a:t>
            </a:r>
          </a:p>
          <a:p>
            <a:pPr algn="ctr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Developing the Service for real world implementation </a:t>
            </a:r>
            <a:endParaRPr lang="en-GB" sz="3600" b="1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4" descr="A logo with a hexagon and text&#10;&#10;Description automatically generated">
            <a:extLst>
              <a:ext uri="{FF2B5EF4-FFF2-40B4-BE49-F238E27FC236}">
                <a16:creationId xmlns:a16="http://schemas.microsoft.com/office/drawing/2014/main" id="{8BD18CFD-8F80-6E22-3D54-40AA007B8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61" y="1"/>
            <a:ext cx="2652492" cy="134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1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Volunteering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0"/>
            <a:ext cx="10515600" cy="516835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i="0" dirty="0">
                <a:solidFill>
                  <a:srgbClr val="000000"/>
                </a:solidFill>
                <a:effectLst/>
              </a:rPr>
              <a:t>Training regarding volunteering &amp; safeguarding </a:t>
            </a:r>
          </a:p>
          <a:p>
            <a:pPr lvl="1"/>
            <a:r>
              <a:rPr lang="en-GB" i="0" dirty="0">
                <a:solidFill>
                  <a:srgbClr val="000000"/>
                </a:solidFill>
                <a:effectLst/>
              </a:rPr>
              <a:t>What training would the volunteer and the volunteer buddy need?</a:t>
            </a:r>
          </a:p>
          <a:p>
            <a:pPr lvl="1"/>
            <a:r>
              <a:rPr lang="en-GB" i="0" dirty="0">
                <a:solidFill>
                  <a:srgbClr val="000000"/>
                </a:solidFill>
                <a:effectLst/>
              </a:rPr>
              <a:t>Do you provide any training for people with special needs who go into volunteering?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1FDE5FB-66FA-4A67-38D4-7FDA2637D76B}"/>
              </a:ext>
            </a:extLst>
          </p:cNvPr>
          <p:cNvSpPr/>
          <p:nvPr/>
        </p:nvSpPr>
        <p:spPr>
          <a:xfrm>
            <a:off x="580828" y="3412077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B8973080-1F35-16C2-26E7-3025B48AFEF0}"/>
              </a:ext>
            </a:extLst>
          </p:cNvPr>
          <p:cNvSpPr/>
          <p:nvPr/>
        </p:nvSpPr>
        <p:spPr>
          <a:xfrm>
            <a:off x="4255700" y="4294546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EF683487-A8E6-9176-E9F8-AA6A3016B667}"/>
              </a:ext>
            </a:extLst>
          </p:cNvPr>
          <p:cNvSpPr/>
          <p:nvPr/>
        </p:nvSpPr>
        <p:spPr>
          <a:xfrm>
            <a:off x="6145071" y="2853457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0B59FE17-F325-AA56-B097-93461F1810FF}"/>
              </a:ext>
            </a:extLst>
          </p:cNvPr>
          <p:cNvSpPr/>
          <p:nvPr/>
        </p:nvSpPr>
        <p:spPr>
          <a:xfrm>
            <a:off x="7588206" y="4346138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F59E2D8B-0ED3-A977-6C0F-409581CFDC1B}"/>
              </a:ext>
            </a:extLst>
          </p:cNvPr>
          <p:cNvSpPr/>
          <p:nvPr/>
        </p:nvSpPr>
        <p:spPr>
          <a:xfrm>
            <a:off x="2216287" y="4839058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BCC1801A-17D3-35E0-396F-2CB4EECFF3BC}"/>
              </a:ext>
            </a:extLst>
          </p:cNvPr>
          <p:cNvSpPr/>
          <p:nvPr/>
        </p:nvSpPr>
        <p:spPr>
          <a:xfrm>
            <a:off x="9799729" y="3096947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54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18A00-CD22-C2DC-BFBF-C36BB2A19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20E52-5B82-24D9-3EB0-FF27E5CF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DC1521-F222-68A3-829D-791C3D90FF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36FDC178-CF10-A00A-6AF2-1230B41299D8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Volunteering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DF514-D82A-B91A-EB3A-F5CD59C4B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0"/>
            <a:ext cx="10515600" cy="5168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Designing Session 4- Review session</a:t>
            </a:r>
            <a:endParaRPr lang="en-GB" i="0" dirty="0">
              <a:solidFill>
                <a:srgbClr val="000000"/>
              </a:solidFill>
              <a:effectLst/>
            </a:endParaRPr>
          </a:p>
          <a:p>
            <a:pPr lvl="1"/>
            <a:r>
              <a:rPr lang="en-GB" i="0" dirty="0">
                <a:solidFill>
                  <a:srgbClr val="000000"/>
                </a:solidFill>
                <a:effectLst/>
              </a:rPr>
              <a:t>Do you have experience of monitoring or reviewing volunteering activities?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Do you have any experience of someone </a:t>
            </a:r>
            <a:r>
              <a:rPr lang="en-GB" i="0" dirty="0">
                <a:solidFill>
                  <a:srgbClr val="000000"/>
                </a:solidFill>
                <a:effectLst/>
              </a:rPr>
              <a:t>stepping out of volunteering, and how this was managed?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How do you manage any disagreements about the volunteer’s ability to continue volunteering?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F97D77CE-FDCE-5A66-4890-4417F721A849}"/>
              </a:ext>
            </a:extLst>
          </p:cNvPr>
          <p:cNvSpPr/>
          <p:nvPr/>
        </p:nvSpPr>
        <p:spPr>
          <a:xfrm>
            <a:off x="205426" y="4018639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7EDADF70-27DE-61D2-D735-6896088DD873}"/>
              </a:ext>
            </a:extLst>
          </p:cNvPr>
          <p:cNvSpPr/>
          <p:nvPr/>
        </p:nvSpPr>
        <p:spPr>
          <a:xfrm>
            <a:off x="3777718" y="4191362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96B71FF6-354A-85ED-F83F-52EC2375DBDC}"/>
              </a:ext>
            </a:extLst>
          </p:cNvPr>
          <p:cNvSpPr/>
          <p:nvPr/>
        </p:nvSpPr>
        <p:spPr>
          <a:xfrm>
            <a:off x="5899682" y="4694018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F30B29C7-B7BF-03C3-CD0B-F33B11FA13A2}"/>
              </a:ext>
            </a:extLst>
          </p:cNvPr>
          <p:cNvSpPr/>
          <p:nvPr/>
        </p:nvSpPr>
        <p:spPr>
          <a:xfrm>
            <a:off x="7526210" y="4344962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53C9BEC0-FEB5-0A23-2A9F-D9936AAB47B5}"/>
              </a:ext>
            </a:extLst>
          </p:cNvPr>
          <p:cNvSpPr/>
          <p:nvPr/>
        </p:nvSpPr>
        <p:spPr>
          <a:xfrm>
            <a:off x="1738305" y="4735874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D6BA413F-AD18-AECE-DDB3-800BBA3B995A}"/>
              </a:ext>
            </a:extLst>
          </p:cNvPr>
          <p:cNvSpPr/>
          <p:nvPr/>
        </p:nvSpPr>
        <p:spPr>
          <a:xfrm>
            <a:off x="9565077" y="3678085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0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CA166-A554-BF58-1774-CD4034323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C3300-341B-3915-2305-94EC8F81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12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1BF703-E3EC-E3CE-3501-BD327836C6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1A747FD-29C7-EC6A-DE76-00ACB2BF3D3A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Volunteering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F54FF-D399-EB25-D23C-DE32F8C48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0"/>
            <a:ext cx="10515600" cy="516835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dirty="0">
                <a:solidFill>
                  <a:srgbClr val="000000"/>
                </a:solidFill>
              </a:rPr>
              <a:t>Recognition for volunteering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0000"/>
                </a:solidFill>
              </a:rPr>
              <a:t>Can you tell us about how you recognise volunteering contributions?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AB03606F-675C-0D23-A5A8-76FC9DA6EA01}"/>
              </a:ext>
            </a:extLst>
          </p:cNvPr>
          <p:cNvSpPr/>
          <p:nvPr/>
        </p:nvSpPr>
        <p:spPr>
          <a:xfrm>
            <a:off x="102846" y="3308893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8F719FF4-41AB-A548-0DB3-DB124C3E70EF}"/>
              </a:ext>
            </a:extLst>
          </p:cNvPr>
          <p:cNvSpPr/>
          <p:nvPr/>
        </p:nvSpPr>
        <p:spPr>
          <a:xfrm>
            <a:off x="3777718" y="4191362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D1BD9C89-A558-A1C5-06CF-738BE7967539}"/>
              </a:ext>
            </a:extLst>
          </p:cNvPr>
          <p:cNvSpPr/>
          <p:nvPr/>
        </p:nvSpPr>
        <p:spPr>
          <a:xfrm>
            <a:off x="5667089" y="2750273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9CE0EE90-A39D-BE96-7C5E-E40D9B433B2E}"/>
              </a:ext>
            </a:extLst>
          </p:cNvPr>
          <p:cNvSpPr/>
          <p:nvPr/>
        </p:nvSpPr>
        <p:spPr>
          <a:xfrm>
            <a:off x="7110224" y="4242954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6BF98A14-82AD-B13D-292E-F8E802027E76}"/>
              </a:ext>
            </a:extLst>
          </p:cNvPr>
          <p:cNvSpPr/>
          <p:nvPr/>
        </p:nvSpPr>
        <p:spPr>
          <a:xfrm>
            <a:off x="1738305" y="4735874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6C359692-D76B-E744-30EF-C4595A71BFE3}"/>
              </a:ext>
            </a:extLst>
          </p:cNvPr>
          <p:cNvSpPr/>
          <p:nvPr/>
        </p:nvSpPr>
        <p:spPr>
          <a:xfrm>
            <a:off x="9321747" y="2993763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352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6" y="162401"/>
            <a:ext cx="8031892" cy="1143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434462"/>
            <a:ext cx="10515600" cy="5287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Digital prototype: 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Spend some time looking at the profile:</a:t>
            </a:r>
          </a:p>
          <a:p>
            <a:r>
              <a:rPr lang="en-US" sz="2000" dirty="0">
                <a:solidFill>
                  <a:schemeClr val="tx2"/>
                </a:solidFill>
              </a:rPr>
              <a:t>Login: XXXXXXX ; Password: XXXXXXXX</a:t>
            </a:r>
            <a:endParaRPr lang="en-GB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Think about how it looks and how it works in general (mind it’s work in progress, so some things don’t work yet)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Take some notes for feedback</a:t>
            </a:r>
          </a:p>
        </p:txBody>
      </p:sp>
    </p:spTree>
    <p:extLst>
      <p:ext uri="{BB962C8B-B14F-4D97-AF65-F5344CB8AC3E}">
        <p14:creationId xmlns:p14="http://schemas.microsoft.com/office/powerpoint/2010/main" val="3427359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5287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What do you think about the website? What works for you? / what does not? </a:t>
            </a:r>
          </a:p>
          <a:p>
            <a:pPr lvl="1"/>
            <a:r>
              <a:rPr lang="en-GB" i="0" dirty="0">
                <a:solidFill>
                  <a:srgbClr val="000000"/>
                </a:solidFill>
                <a:effectLst/>
              </a:rPr>
              <a:t>Appearance / visual appeal?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V</a:t>
            </a:r>
            <a:r>
              <a:rPr lang="en-GB" i="0" dirty="0">
                <a:solidFill>
                  <a:srgbClr val="000000"/>
                </a:solidFill>
                <a:effectLst/>
              </a:rPr>
              <a:t>isual accessibility/ readability?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F</a:t>
            </a:r>
            <a:r>
              <a:rPr lang="en-GB" i="0" dirty="0">
                <a:solidFill>
                  <a:srgbClr val="000000"/>
                </a:solidFill>
                <a:effectLst/>
              </a:rPr>
              <a:t>unctionality / functional accessibility (structure of site, stepping through)?</a:t>
            </a:r>
          </a:p>
          <a:p>
            <a:pPr lvl="1"/>
            <a:r>
              <a:rPr lang="en-GB" b="0" i="0" dirty="0">
                <a:solidFill>
                  <a:srgbClr val="000000"/>
                </a:solidFill>
                <a:effectLst/>
              </a:rPr>
              <a:t>Easy to use ? / Too complex to use?</a:t>
            </a:r>
          </a:p>
          <a:p>
            <a:pPr lvl="1"/>
            <a:r>
              <a:rPr lang="en-GB" b="0" i="0" dirty="0">
                <a:solidFill>
                  <a:srgbClr val="000000"/>
                </a:solidFill>
                <a:effectLst/>
              </a:rPr>
              <a:t>Anything missing / not needed?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F52893F5-76A5-06EA-8154-6C942D1F9798}"/>
              </a:ext>
            </a:extLst>
          </p:cNvPr>
          <p:cNvSpPr/>
          <p:nvPr/>
        </p:nvSpPr>
        <p:spPr>
          <a:xfrm>
            <a:off x="107793" y="4622440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147703EB-19C4-4780-05EF-F558FE7AD549}"/>
              </a:ext>
            </a:extLst>
          </p:cNvPr>
          <p:cNvSpPr/>
          <p:nvPr/>
        </p:nvSpPr>
        <p:spPr>
          <a:xfrm>
            <a:off x="2995487" y="4474965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60861BAC-8CF5-0F1E-E274-4494A0B964AF}"/>
              </a:ext>
            </a:extLst>
          </p:cNvPr>
          <p:cNvSpPr/>
          <p:nvPr/>
        </p:nvSpPr>
        <p:spPr>
          <a:xfrm>
            <a:off x="5532266" y="3934772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1C99FA8D-F2B9-CA3D-3BD8-0D849CB647D8}"/>
              </a:ext>
            </a:extLst>
          </p:cNvPr>
          <p:cNvSpPr/>
          <p:nvPr/>
        </p:nvSpPr>
        <p:spPr>
          <a:xfrm>
            <a:off x="7527989" y="4486313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662F2565-8E3C-2A3D-0E0A-D62E7ECD9A1F}"/>
              </a:ext>
            </a:extLst>
          </p:cNvPr>
          <p:cNvSpPr/>
          <p:nvPr/>
        </p:nvSpPr>
        <p:spPr>
          <a:xfrm>
            <a:off x="9843655" y="3629641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426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02E70-8288-C8C0-8177-AB54D6778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23BA8-9C8E-1A3F-A62A-70F4D560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FC6BD0-37ED-9A4A-1F5F-42EE48F3D5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17DA1C2-0C62-A653-C96D-BA7084151A17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Digital Prototype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23B60-70FC-5196-2EE7-43C4806F4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52870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b="0" i="0" dirty="0">
                <a:solidFill>
                  <a:srgbClr val="000000"/>
                </a:solidFill>
                <a:effectLst/>
              </a:rPr>
              <a:t>Sharing of information: </a:t>
            </a:r>
          </a:p>
          <a:p>
            <a:pPr marL="0" indent="0" algn="l">
              <a:buNone/>
            </a:pPr>
            <a:r>
              <a:rPr lang="en-GB" sz="2400" dirty="0">
                <a:solidFill>
                  <a:srgbClr val="000000"/>
                </a:solidFill>
              </a:rPr>
              <a:t>How should we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balance the personal privacy and sharing interests/actions in the service: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b="0" i="0" dirty="0">
                <a:solidFill>
                  <a:srgbClr val="000000"/>
                </a:solidFill>
                <a:effectLst/>
              </a:rPr>
              <a:t>Wellbeing Mentor notes could be shared between different parties</a:t>
            </a:r>
            <a:r>
              <a:rPr lang="en-GB" sz="2400" dirty="0">
                <a:solidFill>
                  <a:srgbClr val="000000"/>
                </a:solidFill>
              </a:rPr>
              <a:t>.</a:t>
            </a:r>
          </a:p>
          <a:p>
            <a:pPr marL="0" indent="0" algn="l">
              <a:buNone/>
            </a:pPr>
            <a:r>
              <a:rPr lang="en-GB" sz="2400" b="1" dirty="0">
                <a:solidFill>
                  <a:srgbClr val="000000"/>
                </a:solidFill>
              </a:rPr>
              <a:t>What information should the following have access to?</a:t>
            </a:r>
          </a:p>
          <a:p>
            <a:r>
              <a:rPr lang="en-GB" sz="2400" dirty="0">
                <a:solidFill>
                  <a:srgbClr val="000000"/>
                </a:solidFill>
              </a:rPr>
              <a:t>Carer</a:t>
            </a:r>
          </a:p>
          <a:p>
            <a:r>
              <a:rPr lang="en-GB" sz="2400" dirty="0">
                <a:solidFill>
                  <a:srgbClr val="000000"/>
                </a:solidFill>
              </a:rPr>
              <a:t>community volunteer service</a:t>
            </a:r>
          </a:p>
          <a:p>
            <a:r>
              <a:rPr lang="en-GB" sz="2400" dirty="0">
                <a:solidFill>
                  <a:srgbClr val="000000"/>
                </a:solidFill>
              </a:rPr>
              <a:t>volunteer organisation</a:t>
            </a:r>
          </a:p>
          <a:p>
            <a:r>
              <a:rPr lang="en-GB" sz="2400" dirty="0">
                <a:solidFill>
                  <a:srgbClr val="000000"/>
                </a:solidFill>
              </a:rPr>
              <a:t>volunteer buddy</a:t>
            </a:r>
            <a:endParaRPr lang="en-GB" sz="24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C1750DEE-E2DE-A228-9787-40A69EBBF595}"/>
              </a:ext>
            </a:extLst>
          </p:cNvPr>
          <p:cNvSpPr/>
          <p:nvPr/>
        </p:nvSpPr>
        <p:spPr>
          <a:xfrm>
            <a:off x="3157219" y="4635191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0BC4D301-9914-5049-BA02-702299F1B119}"/>
              </a:ext>
            </a:extLst>
          </p:cNvPr>
          <p:cNvSpPr/>
          <p:nvPr/>
        </p:nvSpPr>
        <p:spPr>
          <a:xfrm>
            <a:off x="6639009" y="4437742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1395F68C-C52C-629E-1E4D-71EC2A7C2870}"/>
              </a:ext>
            </a:extLst>
          </p:cNvPr>
          <p:cNvSpPr/>
          <p:nvPr/>
        </p:nvSpPr>
        <p:spPr>
          <a:xfrm>
            <a:off x="7684022" y="2847572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D0D1DA2D-698E-740A-8B12-1EB5F1B11F44}"/>
              </a:ext>
            </a:extLst>
          </p:cNvPr>
          <p:cNvSpPr/>
          <p:nvPr/>
        </p:nvSpPr>
        <p:spPr>
          <a:xfrm>
            <a:off x="9273942" y="3969433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28CBBE08-2F19-036B-2042-C9B40B0AD8E3}"/>
              </a:ext>
            </a:extLst>
          </p:cNvPr>
          <p:cNvSpPr/>
          <p:nvPr/>
        </p:nvSpPr>
        <p:spPr>
          <a:xfrm>
            <a:off x="5004846" y="4482697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FFAD05B1-0D2C-72E1-8AB8-2E0E707FBB55}"/>
              </a:ext>
            </a:extLst>
          </p:cNvPr>
          <p:cNvSpPr/>
          <p:nvPr/>
        </p:nvSpPr>
        <p:spPr>
          <a:xfrm>
            <a:off x="9909464" y="2593625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21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16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6" y="162401"/>
            <a:ext cx="8031892" cy="1143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Service </a:t>
            </a:r>
            <a:r>
              <a:rPr lang="en-GB" sz="4000" b="1" dirty="0">
                <a:solidFill>
                  <a:schemeClr val="accent2"/>
                </a:solidFill>
              </a:rPr>
              <a:t>Utilisation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434462"/>
            <a:ext cx="10515600" cy="5287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3130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</a:rPr>
              <a:t>How would this work in terms of time and financial resources for you if the service was out there?</a:t>
            </a:r>
          </a:p>
          <a:p>
            <a:pPr marL="0" indent="0">
              <a:buNone/>
            </a:pPr>
            <a:endParaRPr lang="en-GB" dirty="0">
              <a:solidFill>
                <a:srgbClr val="323130"/>
              </a:solidFill>
              <a:effectLst/>
              <a:latin typeface="Segoe UI" panose="020B0502040204020203" pitchFamily="34" charset="0"/>
              <a:ea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323130"/>
                </a:solidFill>
                <a:latin typeface="Segoe UI" panose="020B0502040204020203" pitchFamily="34" charset="0"/>
                <a:ea typeface="Segoe UI" panose="020B0502040204020203" pitchFamily="34" charset="0"/>
              </a:rPr>
              <a:t>H</a:t>
            </a:r>
            <a:r>
              <a:rPr lang="en-GB" dirty="0">
                <a:solidFill>
                  <a:srgbClr val="323130"/>
                </a:solidFill>
                <a:effectLst/>
                <a:latin typeface="Segoe UI" panose="020B0502040204020203" pitchFamily="34" charset="0"/>
                <a:ea typeface="Segoe UI" panose="020B0502040204020203" pitchFamily="34" charset="0"/>
              </a:rPr>
              <a:t>ow would you want to be linked into that service?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14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ABB8-DCD8-4B73-95B8-028A4687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E8016-01A6-4023-AE97-00F97B606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3469495-A499-40C0-95C5-65B1FDC9C6A5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310C-0FC3-49D1-B132-D07E9464F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947" y="1655207"/>
            <a:ext cx="10515600" cy="4351338"/>
          </a:xfrm>
        </p:spPr>
        <p:txBody>
          <a:bodyPr>
            <a:normAutofit/>
          </a:bodyPr>
          <a:lstStyle/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b="0" i="0" dirty="0">
                <a:solidFill>
                  <a:srgbClr val="000000"/>
                </a:solidFill>
                <a:effectLst/>
              </a:rPr>
              <a:t>We will recap the insights from the first co-design sessions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b="0" i="0" dirty="0">
                <a:solidFill>
                  <a:srgbClr val="000000"/>
                </a:solidFill>
                <a:effectLst/>
              </a:rPr>
              <a:t>We will discuss how to design the volunteering part of the service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b="0" i="0" dirty="0">
                <a:solidFill>
                  <a:srgbClr val="000000"/>
                </a:solidFill>
                <a:effectLst/>
              </a:rPr>
              <a:t>We will introduce you to the digital prototype and ask you about your views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68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7A04EE-D0B2-9707-AF10-09A143818019}"/>
              </a:ext>
            </a:extLst>
          </p:cNvPr>
          <p:cNvSpPr/>
          <p:nvPr/>
        </p:nvSpPr>
        <p:spPr>
          <a:xfrm>
            <a:off x="9337535" y="-2722"/>
            <a:ext cx="2854465" cy="6896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B6603E6-E9F1-230B-F54C-4B07A54C2851}"/>
              </a:ext>
            </a:extLst>
          </p:cNvPr>
          <p:cNvSpPr/>
          <p:nvPr/>
        </p:nvSpPr>
        <p:spPr>
          <a:xfrm>
            <a:off x="4161415" y="3429000"/>
            <a:ext cx="1663817" cy="34482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FB2726-5074-9A8D-888C-5F48C6A95AAA}"/>
              </a:ext>
            </a:extLst>
          </p:cNvPr>
          <p:cNvSpPr/>
          <p:nvPr/>
        </p:nvSpPr>
        <p:spPr>
          <a:xfrm>
            <a:off x="5836082" y="3445801"/>
            <a:ext cx="1624745" cy="34064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5CF93E1-1EBA-FBCD-89BF-61C3F5E32483}"/>
              </a:ext>
            </a:extLst>
          </p:cNvPr>
          <p:cNvSpPr/>
          <p:nvPr/>
        </p:nvSpPr>
        <p:spPr>
          <a:xfrm>
            <a:off x="7473985" y="5729"/>
            <a:ext cx="1852700" cy="68965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B7B6ECB-5244-9E3E-F96F-59C70292FF3C}"/>
              </a:ext>
            </a:extLst>
          </p:cNvPr>
          <p:cNvSpPr/>
          <p:nvPr/>
        </p:nvSpPr>
        <p:spPr>
          <a:xfrm>
            <a:off x="4159355" y="-12966"/>
            <a:ext cx="3303780" cy="34419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BAA85E1-B7D7-4E66-B0F7-82B70CFEB383}"/>
              </a:ext>
            </a:extLst>
          </p:cNvPr>
          <p:cNvSpPr/>
          <p:nvPr/>
        </p:nvSpPr>
        <p:spPr>
          <a:xfrm>
            <a:off x="1865725" y="-1"/>
            <a:ext cx="2300947" cy="68724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6EEDA6D-0A9C-894D-A315-7845879822B9}"/>
              </a:ext>
            </a:extLst>
          </p:cNvPr>
          <p:cNvSpPr/>
          <p:nvPr/>
        </p:nvSpPr>
        <p:spPr>
          <a:xfrm>
            <a:off x="-62974" y="0"/>
            <a:ext cx="1928699" cy="68724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44F08B-C393-FADB-384D-78D82402B09F}"/>
              </a:ext>
            </a:extLst>
          </p:cNvPr>
          <p:cNvSpPr txBox="1"/>
          <p:nvPr/>
        </p:nvSpPr>
        <p:spPr>
          <a:xfrm>
            <a:off x="2383585" y="1186204"/>
            <a:ext cx="1581892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I-Can-Do Service</a:t>
            </a:r>
          </a:p>
          <a:p>
            <a:r>
              <a:rPr lang="en-GB" b="1" dirty="0"/>
              <a:t>Wellbeing mentor session 1-3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3400F-FFA5-1974-26A7-F07F4B991B86}"/>
              </a:ext>
            </a:extLst>
          </p:cNvPr>
          <p:cNvSpPr txBox="1"/>
          <p:nvPr/>
        </p:nvSpPr>
        <p:spPr>
          <a:xfrm>
            <a:off x="4898296" y="1303418"/>
            <a:ext cx="22680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Volunteering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CEDD63-74C2-906C-EA41-7E17B9B3F8D0}"/>
              </a:ext>
            </a:extLst>
          </p:cNvPr>
          <p:cNvSpPr txBox="1"/>
          <p:nvPr/>
        </p:nvSpPr>
        <p:spPr>
          <a:xfrm>
            <a:off x="7856395" y="841158"/>
            <a:ext cx="1577486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Review: recommence wellbeing mentor sessions</a:t>
            </a:r>
          </a:p>
        </p:txBody>
      </p:sp>
      <p:sp>
        <p:nvSpPr>
          <p:cNvPr id="68" name="Arrow: Right 67">
            <a:extLst>
              <a:ext uri="{FF2B5EF4-FFF2-40B4-BE49-F238E27FC236}">
                <a16:creationId xmlns:a16="http://schemas.microsoft.com/office/drawing/2014/main" id="{65C0A307-06D3-50AC-116F-FEB6CF817DCE}"/>
              </a:ext>
            </a:extLst>
          </p:cNvPr>
          <p:cNvSpPr/>
          <p:nvPr/>
        </p:nvSpPr>
        <p:spPr>
          <a:xfrm>
            <a:off x="3920068" y="1385067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35B29A1-0309-2F66-29F3-FC2AAC3A0D90}"/>
              </a:ext>
            </a:extLst>
          </p:cNvPr>
          <p:cNvSpPr/>
          <p:nvPr/>
        </p:nvSpPr>
        <p:spPr>
          <a:xfrm>
            <a:off x="1789433" y="1343523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AEF817-BBD4-56C2-A60B-11FE18FA7684}"/>
              </a:ext>
            </a:extLst>
          </p:cNvPr>
          <p:cNvSpPr txBox="1"/>
          <p:nvPr/>
        </p:nvSpPr>
        <p:spPr>
          <a:xfrm>
            <a:off x="336620" y="1123435"/>
            <a:ext cx="136509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Accessing </a:t>
            </a:r>
          </a:p>
          <a:p>
            <a:r>
              <a:rPr lang="en-GB" b="1" dirty="0"/>
              <a:t>I-Can-Do Service</a:t>
            </a:r>
          </a:p>
        </p:txBody>
      </p:sp>
      <p:sp>
        <p:nvSpPr>
          <p:cNvPr id="69" name="Arrow: Right 68">
            <a:extLst>
              <a:ext uri="{FF2B5EF4-FFF2-40B4-BE49-F238E27FC236}">
                <a16:creationId xmlns:a16="http://schemas.microsoft.com/office/drawing/2014/main" id="{C66A4EDE-6A32-1D61-ABA7-93E20F52D6B6}"/>
              </a:ext>
            </a:extLst>
          </p:cNvPr>
          <p:cNvSpPr/>
          <p:nvPr/>
        </p:nvSpPr>
        <p:spPr>
          <a:xfrm>
            <a:off x="7216531" y="1385067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U-Turn 20">
            <a:extLst>
              <a:ext uri="{FF2B5EF4-FFF2-40B4-BE49-F238E27FC236}">
                <a16:creationId xmlns:a16="http://schemas.microsoft.com/office/drawing/2014/main" id="{9B3EA327-4594-8BAB-C281-FE26263B9936}"/>
              </a:ext>
            </a:extLst>
          </p:cNvPr>
          <p:cNvSpPr/>
          <p:nvPr/>
        </p:nvSpPr>
        <p:spPr>
          <a:xfrm rot="10800000">
            <a:off x="3593823" y="2547554"/>
            <a:ext cx="4535806" cy="717921"/>
          </a:xfrm>
          <a:prstGeom prst="uturnArrow">
            <a:avLst>
              <a:gd name="adj1" fmla="val 20983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24F3C1-A485-0613-FDD3-07DE79E7B09E}"/>
              </a:ext>
            </a:extLst>
          </p:cNvPr>
          <p:cNvSpPr txBox="1"/>
          <p:nvPr/>
        </p:nvSpPr>
        <p:spPr>
          <a:xfrm>
            <a:off x="213495" y="4672706"/>
            <a:ext cx="142528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Accessing </a:t>
            </a:r>
          </a:p>
          <a:p>
            <a:r>
              <a:rPr lang="en-GB" b="1" dirty="0"/>
              <a:t>I-Can-Do Service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D0D24F-F336-C19C-760D-78953E78D0E5}"/>
              </a:ext>
            </a:extLst>
          </p:cNvPr>
          <p:cNvSpPr txBox="1"/>
          <p:nvPr/>
        </p:nvSpPr>
        <p:spPr>
          <a:xfrm>
            <a:off x="2414135" y="4506597"/>
            <a:ext cx="1471995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I-Can-Do Service</a:t>
            </a:r>
          </a:p>
          <a:p>
            <a:r>
              <a:rPr lang="en-GB" b="1" dirty="0"/>
              <a:t>Wellbeing mentor session 1-3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3CA4E3-9645-3A0D-534D-642A29CF991F}"/>
              </a:ext>
            </a:extLst>
          </p:cNvPr>
          <p:cNvSpPr txBox="1"/>
          <p:nvPr/>
        </p:nvSpPr>
        <p:spPr>
          <a:xfrm>
            <a:off x="5947320" y="4376052"/>
            <a:ext cx="15391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Volunteering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134325-8AC7-1991-6249-05FA9871E8B7}"/>
              </a:ext>
            </a:extLst>
          </p:cNvPr>
          <p:cNvSpPr txBox="1"/>
          <p:nvPr/>
        </p:nvSpPr>
        <p:spPr>
          <a:xfrm>
            <a:off x="7878363" y="4255368"/>
            <a:ext cx="1254182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I-Can-Do Service</a:t>
            </a:r>
          </a:p>
          <a:p>
            <a:r>
              <a:rPr lang="en-GB" b="1" dirty="0"/>
              <a:t>Wellbeing mentor session 4: Review</a:t>
            </a: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700288C3-17B6-256C-B139-0DE0F1AA6834}"/>
              </a:ext>
            </a:extLst>
          </p:cNvPr>
          <p:cNvSpPr/>
          <p:nvPr/>
        </p:nvSpPr>
        <p:spPr>
          <a:xfrm>
            <a:off x="1711484" y="4682210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A21AD5EB-A285-3DE9-AA45-F79E6B96EC45}"/>
              </a:ext>
            </a:extLst>
          </p:cNvPr>
          <p:cNvSpPr/>
          <p:nvPr/>
        </p:nvSpPr>
        <p:spPr>
          <a:xfrm>
            <a:off x="7150655" y="4731936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3342710B-207D-54CB-1A58-284CA449A3A3}"/>
              </a:ext>
            </a:extLst>
          </p:cNvPr>
          <p:cNvSpPr/>
          <p:nvPr/>
        </p:nvSpPr>
        <p:spPr>
          <a:xfrm>
            <a:off x="3850097" y="4705195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21BC5F9D-91A8-8B2A-F229-7F644A072F0A}"/>
              </a:ext>
            </a:extLst>
          </p:cNvPr>
          <p:cNvSpPr/>
          <p:nvPr/>
        </p:nvSpPr>
        <p:spPr>
          <a:xfrm>
            <a:off x="5550222" y="4745384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5DB186C-E371-1487-D334-C34AE0864C19}"/>
              </a:ext>
            </a:extLst>
          </p:cNvPr>
          <p:cNvSpPr txBox="1"/>
          <p:nvPr/>
        </p:nvSpPr>
        <p:spPr>
          <a:xfrm>
            <a:off x="4430286" y="4395707"/>
            <a:ext cx="139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1" dirty="0"/>
              <a:t>Period</a:t>
            </a:r>
          </a:p>
          <a:p>
            <a:r>
              <a:rPr lang="en-GB" b="1" dirty="0"/>
              <a:t>(shadowing, training)</a:t>
            </a:r>
          </a:p>
        </p:txBody>
      </p:sp>
      <p:sp>
        <p:nvSpPr>
          <p:cNvPr id="44" name="Arrow: U-Turn 43">
            <a:extLst>
              <a:ext uri="{FF2B5EF4-FFF2-40B4-BE49-F238E27FC236}">
                <a16:creationId xmlns:a16="http://schemas.microsoft.com/office/drawing/2014/main" id="{88479304-3644-A86A-BF0D-99A4DC7DC49B}"/>
              </a:ext>
            </a:extLst>
          </p:cNvPr>
          <p:cNvSpPr/>
          <p:nvPr/>
        </p:nvSpPr>
        <p:spPr>
          <a:xfrm rot="10800000">
            <a:off x="3731323" y="6048320"/>
            <a:ext cx="4398306" cy="663195"/>
          </a:xfrm>
          <a:prstGeom prst="uturnArrow">
            <a:avLst>
              <a:gd name="adj1" fmla="val 20983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4220D5-4754-4114-CDB8-3F6E35BA2323}"/>
              </a:ext>
            </a:extLst>
          </p:cNvPr>
          <p:cNvSpPr txBox="1"/>
          <p:nvPr/>
        </p:nvSpPr>
        <p:spPr>
          <a:xfrm>
            <a:off x="66252" y="287082"/>
            <a:ext cx="5668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Process of I-Can-Do Service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A783ECC-BBE8-160F-90AF-2A1FDA1CDF66}"/>
              </a:ext>
            </a:extLst>
          </p:cNvPr>
          <p:cNvSpPr txBox="1"/>
          <p:nvPr/>
        </p:nvSpPr>
        <p:spPr>
          <a:xfrm>
            <a:off x="66252" y="2872322"/>
            <a:ext cx="17231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Previous Model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EA38049-CC03-4DC1-5D92-04D106E97CE1}"/>
              </a:ext>
            </a:extLst>
          </p:cNvPr>
          <p:cNvSpPr txBox="1"/>
          <p:nvPr/>
        </p:nvSpPr>
        <p:spPr>
          <a:xfrm>
            <a:off x="44194" y="6296540"/>
            <a:ext cx="15605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Latest Model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B6E7A5-EC9C-10BD-7D0E-B20CCCF712DF}"/>
              </a:ext>
            </a:extLst>
          </p:cNvPr>
          <p:cNvCxnSpPr>
            <a:cxnSpLocks/>
            <a:stCxn id="71" idx="1"/>
            <a:endCxn id="8" idx="3"/>
          </p:cNvCxnSpPr>
          <p:nvPr/>
        </p:nvCxnSpPr>
        <p:spPr>
          <a:xfrm>
            <a:off x="-62974" y="3436243"/>
            <a:ext cx="12254974" cy="93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Right 68">
            <a:extLst>
              <a:ext uri="{FF2B5EF4-FFF2-40B4-BE49-F238E27FC236}">
                <a16:creationId xmlns:a16="http://schemas.microsoft.com/office/drawing/2014/main" id="{04FE06C3-6206-9C83-6458-D0C30D8F8D2F}"/>
              </a:ext>
            </a:extLst>
          </p:cNvPr>
          <p:cNvSpPr/>
          <p:nvPr/>
        </p:nvSpPr>
        <p:spPr>
          <a:xfrm>
            <a:off x="9019303" y="3821184"/>
            <a:ext cx="553060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5FEAC6-8AEE-C757-1D18-1B3A866CA5F7}"/>
              </a:ext>
            </a:extLst>
          </p:cNvPr>
          <p:cNvSpPr txBox="1"/>
          <p:nvPr/>
        </p:nvSpPr>
        <p:spPr>
          <a:xfrm>
            <a:off x="9447835" y="4431482"/>
            <a:ext cx="1436378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Transition out of </a:t>
            </a:r>
            <a:r>
              <a:rPr lang="en-GB" b="1" dirty="0" err="1"/>
              <a:t>volun</a:t>
            </a:r>
            <a:r>
              <a:rPr lang="en-GB" b="1" dirty="0"/>
              <a:t>-teering, e.g. becoming a participant;</a:t>
            </a:r>
          </a:p>
          <a:p>
            <a:r>
              <a:rPr lang="en-GB" b="1" dirty="0"/>
              <a:t>Certificate of achievement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D6A3EB0-E3D2-9D0C-8305-1DFFDF498030}"/>
              </a:ext>
            </a:extLst>
          </p:cNvPr>
          <p:cNvSpPr/>
          <p:nvPr/>
        </p:nvSpPr>
        <p:spPr>
          <a:xfrm>
            <a:off x="10755621" y="3469092"/>
            <a:ext cx="1436379" cy="34232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A070F2-381B-32D4-0C98-0E7FF9DDF76B}"/>
              </a:ext>
            </a:extLst>
          </p:cNvPr>
          <p:cNvSpPr txBox="1"/>
          <p:nvPr/>
        </p:nvSpPr>
        <p:spPr>
          <a:xfrm>
            <a:off x="9966782" y="3759940"/>
            <a:ext cx="187072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Transition out of volunteering,</a:t>
            </a:r>
          </a:p>
        </p:txBody>
      </p:sp>
      <p:sp>
        <p:nvSpPr>
          <p:cNvPr id="36" name="Arrow: U-Turn 43">
            <a:extLst>
              <a:ext uri="{FF2B5EF4-FFF2-40B4-BE49-F238E27FC236}">
                <a16:creationId xmlns:a16="http://schemas.microsoft.com/office/drawing/2014/main" id="{A3DE3A51-32C2-B081-8E6E-945918E7E5F8}"/>
              </a:ext>
            </a:extLst>
          </p:cNvPr>
          <p:cNvSpPr/>
          <p:nvPr/>
        </p:nvSpPr>
        <p:spPr>
          <a:xfrm rot="10800000">
            <a:off x="8559720" y="6185807"/>
            <a:ext cx="3128695" cy="513535"/>
          </a:xfrm>
          <a:prstGeom prst="uturnArrow">
            <a:avLst>
              <a:gd name="adj1" fmla="val 20983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7D2DC7-9BC1-252A-AC43-B3986B852E14}"/>
              </a:ext>
            </a:extLst>
          </p:cNvPr>
          <p:cNvSpPr txBox="1"/>
          <p:nvPr/>
        </p:nvSpPr>
        <p:spPr>
          <a:xfrm>
            <a:off x="10889905" y="4450140"/>
            <a:ext cx="125418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Recommence WM session 4: Review</a:t>
            </a:r>
          </a:p>
        </p:txBody>
      </p:sp>
      <p:sp>
        <p:nvSpPr>
          <p:cNvPr id="43" name="Arrow: Right 39">
            <a:extLst>
              <a:ext uri="{FF2B5EF4-FFF2-40B4-BE49-F238E27FC236}">
                <a16:creationId xmlns:a16="http://schemas.microsoft.com/office/drawing/2014/main" id="{88772347-2046-BFF4-96F0-AE917E10F4CA}"/>
              </a:ext>
            </a:extLst>
          </p:cNvPr>
          <p:cNvSpPr/>
          <p:nvPr/>
        </p:nvSpPr>
        <p:spPr>
          <a:xfrm>
            <a:off x="4141934" y="5970824"/>
            <a:ext cx="1805385" cy="331694"/>
          </a:xfrm>
          <a:prstGeom prst="righ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2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diagram&#10;&#10;Description automatically generated">
            <a:extLst>
              <a:ext uri="{FF2B5EF4-FFF2-40B4-BE49-F238E27FC236}">
                <a16:creationId xmlns:a16="http://schemas.microsoft.com/office/drawing/2014/main" id="{E5BD76EE-C1CA-6B9E-DFDF-C0830DEEA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32" y="0"/>
            <a:ext cx="11952768" cy="699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49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4DE2F-ECE8-C2FA-3F05-513C9093E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A81C2-C0EE-EB24-C225-421118437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88BDF4-B513-034C-95F6-04922FDB8F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6AF1852C-6FE4-1771-BD8C-8FA4500476A3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Service Development -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79FCB-1ECA-9FBA-DFD2-031825F9E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4742502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en-GB" b="0" i="0" dirty="0">
                <a:solidFill>
                  <a:srgbClr val="000000"/>
                </a:solidFill>
                <a:effectLst/>
              </a:rPr>
              <a:t>Do you have any thoughts on people with dementia taking part in volunteering from your insights with the </a:t>
            </a:r>
            <a:r>
              <a:rPr lang="en-GB" b="0" i="1" dirty="0" err="1">
                <a:solidFill>
                  <a:srgbClr val="000000"/>
                </a:solidFill>
                <a:effectLst/>
              </a:rPr>
              <a:t>ICanDo</a:t>
            </a:r>
            <a:r>
              <a:rPr lang="en-GB" b="0" i="0" dirty="0">
                <a:solidFill>
                  <a:srgbClr val="000000"/>
                </a:solidFill>
                <a:effectLst/>
              </a:rPr>
              <a:t> trial?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EB7D624D-D2A5-50D3-C47D-6EDBA36D770F}"/>
              </a:ext>
            </a:extLst>
          </p:cNvPr>
          <p:cNvSpPr/>
          <p:nvPr/>
        </p:nvSpPr>
        <p:spPr>
          <a:xfrm>
            <a:off x="466754" y="2812911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79D3F472-B66B-D856-2D3D-277F56C4D171}"/>
              </a:ext>
            </a:extLst>
          </p:cNvPr>
          <p:cNvSpPr/>
          <p:nvPr/>
        </p:nvSpPr>
        <p:spPr>
          <a:xfrm>
            <a:off x="3401140" y="3181785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E55CCE68-B2DD-C1EF-729D-5E1179BFE2EF}"/>
              </a:ext>
            </a:extLst>
          </p:cNvPr>
          <p:cNvSpPr/>
          <p:nvPr/>
        </p:nvSpPr>
        <p:spPr>
          <a:xfrm>
            <a:off x="5953573" y="3697256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CD20A48A-11A3-C8F2-C958-12CF18490C38}"/>
              </a:ext>
            </a:extLst>
          </p:cNvPr>
          <p:cNvSpPr/>
          <p:nvPr/>
        </p:nvSpPr>
        <p:spPr>
          <a:xfrm>
            <a:off x="8048806" y="4231894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94E39421-0475-8D1B-EBB2-9B718CBE64F8}"/>
              </a:ext>
            </a:extLst>
          </p:cNvPr>
          <p:cNvSpPr/>
          <p:nvPr/>
        </p:nvSpPr>
        <p:spPr>
          <a:xfrm>
            <a:off x="1820617" y="4709998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85803017-0B0A-F68F-5B9F-ADB883BB879C}"/>
              </a:ext>
            </a:extLst>
          </p:cNvPr>
          <p:cNvSpPr/>
          <p:nvPr/>
        </p:nvSpPr>
        <p:spPr>
          <a:xfrm>
            <a:off x="9826337" y="2325112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4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4DE2F-ECE8-C2FA-3F05-513C9093E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A81C2-C0EE-EB24-C225-421118437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88BDF4-B513-034C-95F6-04922FDB8F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6AF1852C-6FE4-1771-BD8C-8FA4500476A3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Service Development -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79FCB-1ECA-9FBA-DFD2-031825F9E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1"/>
            <a:ext cx="10515600" cy="4742502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en-GB" b="0" i="0" dirty="0">
                <a:solidFill>
                  <a:srgbClr val="000000"/>
                </a:solidFill>
                <a:effectLst/>
              </a:rPr>
              <a:t>How do you choose the activities for the people on the service?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GB" sz="2400" dirty="0">
                <a:solidFill>
                  <a:srgbClr val="000000"/>
                </a:solidFill>
              </a:rPr>
              <a:t>(How) Do you consider the requirements and/or the support that a volunteer organisation can provide?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</a:rPr>
              <a:t>How do you manage expectations of VO and volunteers?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EB7D624D-D2A5-50D3-C47D-6EDBA36D770F}"/>
              </a:ext>
            </a:extLst>
          </p:cNvPr>
          <p:cNvSpPr/>
          <p:nvPr/>
        </p:nvSpPr>
        <p:spPr>
          <a:xfrm>
            <a:off x="106460" y="3490147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79D3F472-B66B-D856-2D3D-277F56C4D171}"/>
              </a:ext>
            </a:extLst>
          </p:cNvPr>
          <p:cNvSpPr/>
          <p:nvPr/>
        </p:nvSpPr>
        <p:spPr>
          <a:xfrm>
            <a:off x="3780969" y="3581069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E55CCE68-B2DD-C1EF-729D-5E1179BFE2EF}"/>
              </a:ext>
            </a:extLst>
          </p:cNvPr>
          <p:cNvSpPr/>
          <p:nvPr/>
        </p:nvSpPr>
        <p:spPr>
          <a:xfrm>
            <a:off x="5953573" y="3697256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CD20A48A-11A3-C8F2-C958-12CF18490C38}"/>
              </a:ext>
            </a:extLst>
          </p:cNvPr>
          <p:cNvSpPr/>
          <p:nvPr/>
        </p:nvSpPr>
        <p:spPr>
          <a:xfrm>
            <a:off x="7872161" y="4463618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94E39421-0475-8D1B-EBB2-9B718CBE64F8}"/>
              </a:ext>
            </a:extLst>
          </p:cNvPr>
          <p:cNvSpPr/>
          <p:nvPr/>
        </p:nvSpPr>
        <p:spPr>
          <a:xfrm>
            <a:off x="1820617" y="4709998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85803017-0B0A-F68F-5B9F-ADB883BB879C}"/>
              </a:ext>
            </a:extLst>
          </p:cNvPr>
          <p:cNvSpPr/>
          <p:nvPr/>
        </p:nvSpPr>
        <p:spPr>
          <a:xfrm>
            <a:off x="9841581" y="2868980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7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44F27-9FFC-FF07-7410-C6E006171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15F01-3A2A-B638-999B-0E35A2971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F3160F-F1FA-3461-0C5B-BAA0293876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4FF8324-48FE-C755-BFDF-92540DF20C74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Volunteering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66FF1-FF52-B07C-353D-802119E33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0"/>
            <a:ext cx="10515600" cy="516835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i="0" dirty="0">
                <a:solidFill>
                  <a:srgbClr val="000000"/>
                </a:solidFill>
                <a:effectLst/>
              </a:rPr>
              <a:t>Volunteer buddy / volunteer organisation staff – what should their tasks be?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51A6EBFC-14E8-8F7F-3BFD-DECF4E5B79B4}"/>
              </a:ext>
            </a:extLst>
          </p:cNvPr>
          <p:cNvSpPr/>
          <p:nvPr/>
        </p:nvSpPr>
        <p:spPr>
          <a:xfrm>
            <a:off x="3170525" y="2775820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shadowing</a:t>
            </a: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92F967AA-5200-F356-8D1E-C7CD8911B040}"/>
              </a:ext>
            </a:extLst>
          </p:cNvPr>
          <p:cNvSpPr/>
          <p:nvPr/>
        </p:nvSpPr>
        <p:spPr>
          <a:xfrm>
            <a:off x="6249554" y="4118523"/>
            <a:ext cx="2039232" cy="1828835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training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25342643-6F2C-435E-D947-6A0521EA88D1}"/>
              </a:ext>
            </a:extLst>
          </p:cNvPr>
          <p:cNvSpPr/>
          <p:nvPr/>
        </p:nvSpPr>
        <p:spPr>
          <a:xfrm>
            <a:off x="220890" y="3202959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coaching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AD6695B5-F3AC-1445-31EA-52A84FE77ECE}"/>
              </a:ext>
            </a:extLst>
          </p:cNvPr>
          <p:cNvSpPr/>
          <p:nvPr/>
        </p:nvSpPr>
        <p:spPr>
          <a:xfrm>
            <a:off x="8159392" y="4617218"/>
            <a:ext cx="2218206" cy="1985601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monitoring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88F3B17C-D5A9-6012-2D1A-C1784E5C44D4}"/>
              </a:ext>
            </a:extLst>
          </p:cNvPr>
          <p:cNvSpPr/>
          <p:nvPr/>
        </p:nvSpPr>
        <p:spPr>
          <a:xfrm>
            <a:off x="1781259" y="4617218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support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885010BE-3C96-82A2-BDFC-B55437C86F79}"/>
              </a:ext>
            </a:extLst>
          </p:cNvPr>
          <p:cNvSpPr/>
          <p:nvPr/>
        </p:nvSpPr>
        <p:spPr>
          <a:xfrm>
            <a:off x="9690984" y="3072130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Feedback to volunteer, WM/DO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C8BDBB-2E4D-8F70-C1C7-EB0A810B9CFF}"/>
              </a:ext>
            </a:extLst>
          </p:cNvPr>
          <p:cNvSpPr txBox="1"/>
          <p:nvPr/>
        </p:nvSpPr>
        <p:spPr>
          <a:xfrm>
            <a:off x="1781259" y="2550691"/>
            <a:ext cx="1752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Volunteer buddy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020F4-0CB1-F284-889E-C61D2DA09FA3}"/>
              </a:ext>
            </a:extLst>
          </p:cNvPr>
          <p:cNvSpPr txBox="1"/>
          <p:nvPr/>
        </p:nvSpPr>
        <p:spPr>
          <a:xfrm>
            <a:off x="5848888" y="2412191"/>
            <a:ext cx="221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Volunteer organization staff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6EBB5C61-9440-A9A7-0EBE-455A247B5CAB}"/>
              </a:ext>
            </a:extLst>
          </p:cNvPr>
          <p:cNvSpPr/>
          <p:nvPr/>
        </p:nvSpPr>
        <p:spPr>
          <a:xfrm>
            <a:off x="4098637" y="4545117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Feedback to volunteer, VO supervisor, WM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E3E40F1A-BDB4-4515-EC4A-0278B0CBC35F}"/>
              </a:ext>
            </a:extLst>
          </p:cNvPr>
          <p:cNvSpPr/>
          <p:nvPr/>
        </p:nvSpPr>
        <p:spPr>
          <a:xfrm>
            <a:off x="7653767" y="2460387"/>
            <a:ext cx="2218206" cy="1985601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supervision</a:t>
            </a:r>
          </a:p>
        </p:txBody>
      </p:sp>
    </p:spTree>
    <p:extLst>
      <p:ext uri="{BB962C8B-B14F-4D97-AF65-F5344CB8AC3E}">
        <p14:creationId xmlns:p14="http://schemas.microsoft.com/office/powerpoint/2010/main" val="173701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44F27-9FFC-FF07-7410-C6E006171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F3160F-F1FA-3461-0C5B-BAA0293876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4FF8324-48FE-C755-BFDF-92540DF20C74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Volunteering Support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04D1867-8A12-0410-884D-E55635323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0"/>
            <a:ext cx="10515600" cy="516835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i="0" dirty="0">
                <a:solidFill>
                  <a:srgbClr val="000000"/>
                </a:solidFill>
                <a:effectLst/>
              </a:rPr>
              <a:t>Tasks of the volunteer</a:t>
            </a:r>
          </a:p>
          <a:p>
            <a:pPr marL="0" indent="0" algn="l">
              <a:buNone/>
            </a:pPr>
            <a:r>
              <a:rPr lang="en-GB" sz="2400" dirty="0">
                <a:solidFill>
                  <a:srgbClr val="000000"/>
                </a:solidFill>
              </a:rPr>
              <a:t>What are the tasks, in general, that a volunteer would (need to be able) to do?</a:t>
            </a:r>
            <a:endParaRPr lang="en-GB" sz="240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6ABA8C10-95E9-97F0-26D5-DBDBD403214A}"/>
              </a:ext>
            </a:extLst>
          </p:cNvPr>
          <p:cNvSpPr/>
          <p:nvPr/>
        </p:nvSpPr>
        <p:spPr>
          <a:xfrm>
            <a:off x="102846" y="3308893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667E5959-026C-1DF5-EE6E-A54241869B91}"/>
              </a:ext>
            </a:extLst>
          </p:cNvPr>
          <p:cNvSpPr/>
          <p:nvPr/>
        </p:nvSpPr>
        <p:spPr>
          <a:xfrm>
            <a:off x="3777718" y="4191362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7146DCCC-EB3B-2299-D8AB-4371CAB604A8}"/>
              </a:ext>
            </a:extLst>
          </p:cNvPr>
          <p:cNvSpPr/>
          <p:nvPr/>
        </p:nvSpPr>
        <p:spPr>
          <a:xfrm>
            <a:off x="5667089" y="2750273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B1C2D5E4-0238-8E87-C1FC-8E17E23CA97A}"/>
              </a:ext>
            </a:extLst>
          </p:cNvPr>
          <p:cNvSpPr/>
          <p:nvPr/>
        </p:nvSpPr>
        <p:spPr>
          <a:xfrm>
            <a:off x="7110224" y="4242954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B1BAE9A2-0FC2-A86F-E8CD-167C8CBED4F6}"/>
              </a:ext>
            </a:extLst>
          </p:cNvPr>
          <p:cNvSpPr/>
          <p:nvPr/>
        </p:nvSpPr>
        <p:spPr>
          <a:xfrm>
            <a:off x="1738305" y="4735874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22933ED9-63DF-87BC-8227-49D87EA5D0BF}"/>
              </a:ext>
            </a:extLst>
          </p:cNvPr>
          <p:cNvSpPr/>
          <p:nvPr/>
        </p:nvSpPr>
        <p:spPr>
          <a:xfrm>
            <a:off x="9321747" y="2993763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29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CA166-A554-BF58-1774-CD4034323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C3300-341B-3915-2305-94EC8F817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1446-8D79-4528-966F-443436AE8FBB}" type="slidenum">
              <a:rPr lang="en-GB" smtClean="0"/>
              <a:t>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1BF703-E3EC-E3CE-3501-BD327836C6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33341"/>
            <a:ext cx="12200183" cy="127206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1A747FD-29C7-EC6A-DE76-00ACB2BF3D3A}"/>
              </a:ext>
            </a:extLst>
          </p:cNvPr>
          <p:cNvSpPr txBox="1">
            <a:spLocks/>
          </p:cNvSpPr>
          <p:nvPr/>
        </p:nvSpPr>
        <p:spPr>
          <a:xfrm>
            <a:off x="2104215" y="162401"/>
            <a:ext cx="80318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/>
                </a:solidFill>
              </a:rPr>
              <a:t>Volunteering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F54FF-D399-EB25-D23C-DE32F8C48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460"/>
            <a:ext cx="10515600" cy="516835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dirty="0">
                <a:solidFill>
                  <a:srgbClr val="000000"/>
                </a:solidFill>
              </a:rPr>
              <a:t>Recruitment of volunteer buddies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0000"/>
                </a:solidFill>
              </a:rPr>
              <a:t>How could we recruit volunteer buddies?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0000"/>
                </a:solidFill>
              </a:rPr>
              <a:t>How would you match volunteer buddies and volunteers?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AB03606F-675C-0D23-A5A8-76FC9DA6EA01}"/>
              </a:ext>
            </a:extLst>
          </p:cNvPr>
          <p:cNvSpPr/>
          <p:nvPr/>
        </p:nvSpPr>
        <p:spPr>
          <a:xfrm>
            <a:off x="102846" y="3308893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8F719FF4-41AB-A548-0DB3-DB124C3E70EF}"/>
              </a:ext>
            </a:extLst>
          </p:cNvPr>
          <p:cNvSpPr/>
          <p:nvPr/>
        </p:nvSpPr>
        <p:spPr>
          <a:xfrm>
            <a:off x="3777718" y="4191362"/>
            <a:ext cx="2608117" cy="225785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D1BD9C89-A558-A1C5-06CF-738BE7967539}"/>
              </a:ext>
            </a:extLst>
          </p:cNvPr>
          <p:cNvSpPr/>
          <p:nvPr/>
        </p:nvSpPr>
        <p:spPr>
          <a:xfrm>
            <a:off x="5667089" y="2750273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9CE0EE90-A39D-BE96-7C5E-E40D9B433B2E}"/>
              </a:ext>
            </a:extLst>
          </p:cNvPr>
          <p:cNvSpPr/>
          <p:nvPr/>
        </p:nvSpPr>
        <p:spPr>
          <a:xfrm>
            <a:off x="7110224" y="4242954"/>
            <a:ext cx="2608117" cy="2257857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6BF98A14-82AD-B13D-292E-F8E802027E76}"/>
              </a:ext>
            </a:extLst>
          </p:cNvPr>
          <p:cNvSpPr/>
          <p:nvPr/>
        </p:nvSpPr>
        <p:spPr>
          <a:xfrm>
            <a:off x="1738305" y="4735874"/>
            <a:ext cx="2150917" cy="198560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6C359692-D76B-E744-30EF-C4595A71BFE3}"/>
              </a:ext>
            </a:extLst>
          </p:cNvPr>
          <p:cNvSpPr/>
          <p:nvPr/>
        </p:nvSpPr>
        <p:spPr>
          <a:xfrm>
            <a:off x="9321747" y="2993763"/>
            <a:ext cx="2150917" cy="198560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269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906edf6-c9fc-47ff-aba8-8ffc3a9764e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617</Words>
  <Application>Microsoft Office PowerPoint</Application>
  <PresentationFormat>Widescreen</PresentationFormat>
  <Paragraphs>122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Segoe UI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Pui Ling Fung</dc:creator>
  <cp:lastModifiedBy>Pui Ling Fung</cp:lastModifiedBy>
  <cp:revision>80</cp:revision>
  <dcterms:created xsi:type="dcterms:W3CDTF">2024-03-04T16:47:05Z</dcterms:created>
  <dcterms:modified xsi:type="dcterms:W3CDTF">2024-09-17T08:40:46Z</dcterms:modified>
</cp:coreProperties>
</file>